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7"/>
  </p:notes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T Commons Pro" charset="1" panose="020B0103030102020204"/>
      <p:regular r:id="rId10"/>
    </p:embeddedFont>
    <p:embeddedFont>
      <p:font typeface="TT Commons Pro Bold" charset="1" panose="020B0103030102020204"/>
      <p:regular r:id="rId11"/>
    </p:embeddedFont>
    <p:embeddedFont>
      <p:font typeface="TT Commons Pro Italics" charset="1" panose="020B0103030102020204"/>
      <p:regular r:id="rId12"/>
    </p:embeddedFont>
    <p:embeddedFont>
      <p:font typeface="TT Commons Pro Bold Italics" charset="1" panose="020B0103030102020204"/>
      <p:regular r:id="rId13"/>
    </p:embeddedFont>
    <p:embeddedFont>
      <p:font typeface="Rasputin" charset="1" panose="00000000000000000000"/>
      <p:regular r:id="rId14"/>
    </p:embeddedFont>
    <p:embeddedFont>
      <p:font typeface="Rasputin Bold" charset="1" panose="00000000000000000000"/>
      <p:regular r:id="rId15"/>
    </p:embeddedFont>
    <p:embeddedFont>
      <p:font typeface="Rasputin Light" charset="1" panose="00000000000000000000"/>
      <p:regular r:id="rId16"/>
    </p:embeddedFont>
    <p:embeddedFont>
      <p:font typeface="Rasputin Semi-Bold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notesMasters/notesMaster1.xml" Type="http://schemas.openxmlformats.org/officeDocument/2006/relationships/notesMaster"/><Relationship Id="rId28" Target="theme/theme2.xml" Type="http://schemas.openxmlformats.org/officeDocument/2006/relationships/theme"/><Relationship Id="rId29" Target="notesSlides/notesSlide1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2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2_V0pmBk.mp4>
</file>

<file path=ppt/media/VAF2_cXf0Xo.mp4>
</file>

<file path=ppt/media/image1.png>
</file>

<file path=ppt/media/image10.jpe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clip video start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interior vs coastal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slide5.xml" Type="http://schemas.openxmlformats.org/officeDocument/2006/relationships/slid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0.jpeg" Type="http://schemas.openxmlformats.org/officeDocument/2006/relationships/image"/><Relationship Id="rId4" Target="../media/VAF2_V0pmBk.mp4" Type="http://schemas.openxmlformats.org/officeDocument/2006/relationships/video"/><Relationship Id="rId5" Target="../media/VAF2_V0pmBk.mp4" Type="http://schemas.microsoft.com/office/2007/relationships/media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13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jpe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6.jpe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F2_cXf0Xo.mp4" Type="http://schemas.microsoft.com/office/2007/relationships/media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8.jpeg" Type="http://schemas.openxmlformats.org/officeDocument/2006/relationships/image"/><Relationship Id="rId9" Target="../media/VAF2_cXf0Xo.mp4" Type="http://schemas.openxmlformats.org/officeDocument/2006/relationships/video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F67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142669" y="2730538"/>
            <a:ext cx="12002662" cy="4825925"/>
            <a:chOff x="0" y="0"/>
            <a:chExt cx="16003549" cy="643456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23825"/>
              <a:ext cx="16003549" cy="49223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4299"/>
                </a:lnSpc>
              </a:pPr>
              <a:r>
                <a:rPr lang="en-US" sz="12999">
                  <a:solidFill>
                    <a:srgbClr val="FFFFFF"/>
                  </a:solidFill>
                  <a:latin typeface="Rasputin"/>
                </a:rPr>
                <a:t>I Like Big Trees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554032"/>
              <a:ext cx="16003549" cy="8805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FFFFFF"/>
                  </a:solidFill>
                  <a:latin typeface="TT Commons Pro"/>
                </a:rPr>
                <a:t>Shanden Key - Nashville Software School -DDA11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284790" y="-3746425"/>
            <a:ext cx="8857785" cy="8525618"/>
          </a:xfrm>
          <a:custGeom>
            <a:avLst/>
            <a:gdLst/>
            <a:ahLst/>
            <a:cxnLst/>
            <a:rect r="r" b="b" t="t" l="l"/>
            <a:pathLst>
              <a:path h="8525618" w="8857785">
                <a:moveTo>
                  <a:pt x="0" y="0"/>
                </a:moveTo>
                <a:lnTo>
                  <a:pt x="8857785" y="0"/>
                </a:lnTo>
                <a:lnTo>
                  <a:pt x="8857785" y="8525618"/>
                </a:lnTo>
                <a:lnTo>
                  <a:pt x="0" y="85256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653687">
            <a:off x="10166505" y="4129872"/>
            <a:ext cx="9957653" cy="8663158"/>
          </a:xfrm>
          <a:custGeom>
            <a:avLst/>
            <a:gdLst/>
            <a:ahLst/>
            <a:cxnLst/>
            <a:rect r="r" b="b" t="t" l="l"/>
            <a:pathLst>
              <a:path h="8663158" w="9957653">
                <a:moveTo>
                  <a:pt x="0" y="0"/>
                </a:moveTo>
                <a:lnTo>
                  <a:pt x="9957652" y="0"/>
                </a:lnTo>
                <a:lnTo>
                  <a:pt x="9957652" y="8663157"/>
                </a:lnTo>
                <a:lnTo>
                  <a:pt x="0" y="86631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1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4726396">
            <a:off x="-2659134" y="-900023"/>
            <a:ext cx="5318268" cy="8429531"/>
          </a:xfrm>
          <a:custGeom>
            <a:avLst/>
            <a:gdLst/>
            <a:ahLst/>
            <a:cxnLst/>
            <a:rect r="r" b="b" t="t" l="l"/>
            <a:pathLst>
              <a:path h="8429531" w="5318268">
                <a:moveTo>
                  <a:pt x="0" y="0"/>
                </a:moveTo>
                <a:lnTo>
                  <a:pt x="5318268" y="0"/>
                </a:lnTo>
                <a:lnTo>
                  <a:pt x="5318268" y="8429531"/>
                </a:lnTo>
                <a:lnTo>
                  <a:pt x="0" y="8429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2788089">
            <a:off x="16062525" y="2478011"/>
            <a:ext cx="6565563" cy="10406512"/>
          </a:xfrm>
          <a:custGeom>
            <a:avLst/>
            <a:gdLst/>
            <a:ahLst/>
            <a:cxnLst/>
            <a:rect r="r" b="b" t="t" l="l"/>
            <a:pathLst>
              <a:path h="10406512" w="6565563">
                <a:moveTo>
                  <a:pt x="0" y="0"/>
                </a:moveTo>
                <a:lnTo>
                  <a:pt x="6565563" y="0"/>
                </a:lnTo>
                <a:lnTo>
                  <a:pt x="6565563" y="10406512"/>
                </a:lnTo>
                <a:lnTo>
                  <a:pt x="0" y="104065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F67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75407" y="-3636889"/>
            <a:ext cx="8857785" cy="8525618"/>
          </a:xfrm>
          <a:custGeom>
            <a:avLst/>
            <a:gdLst/>
            <a:ahLst/>
            <a:cxnLst/>
            <a:rect r="r" b="b" t="t" l="l"/>
            <a:pathLst>
              <a:path h="8525618" w="8857785">
                <a:moveTo>
                  <a:pt x="0" y="0"/>
                </a:moveTo>
                <a:lnTo>
                  <a:pt x="8857785" y="0"/>
                </a:lnTo>
                <a:lnTo>
                  <a:pt x="8857785" y="8525619"/>
                </a:lnTo>
                <a:lnTo>
                  <a:pt x="0" y="85256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243551">
            <a:off x="6526536" y="4794885"/>
            <a:ext cx="5915271" cy="9375789"/>
          </a:xfrm>
          <a:custGeom>
            <a:avLst/>
            <a:gdLst/>
            <a:ahLst/>
            <a:cxnLst/>
            <a:rect r="r" b="b" t="t" l="l"/>
            <a:pathLst>
              <a:path h="9375789" w="5915271">
                <a:moveTo>
                  <a:pt x="0" y="0"/>
                </a:moveTo>
                <a:lnTo>
                  <a:pt x="5915270" y="0"/>
                </a:lnTo>
                <a:lnTo>
                  <a:pt x="5915270" y="9375789"/>
                </a:lnTo>
                <a:lnTo>
                  <a:pt x="0" y="93757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362418">
            <a:off x="9156341" y="275740"/>
            <a:ext cx="9123514" cy="10148324"/>
            <a:chOff x="687070" y="247650"/>
            <a:chExt cx="11148060" cy="124002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148060" cy="12400280"/>
            </a:xfrm>
            <a:custGeom>
              <a:avLst/>
              <a:gdLst/>
              <a:ahLst/>
              <a:cxnLst/>
              <a:rect r="r" b="b" t="t" l="l"/>
              <a:pathLst>
                <a:path h="12400280" w="11148060">
                  <a:moveTo>
                    <a:pt x="9215120" y="1497330"/>
                  </a:moveTo>
                  <a:cubicBezTo>
                    <a:pt x="8773160" y="972820"/>
                    <a:pt x="8234680" y="508000"/>
                    <a:pt x="7590790" y="252730"/>
                  </a:cubicBezTo>
                  <a:cubicBezTo>
                    <a:pt x="7132320" y="71120"/>
                    <a:pt x="6633210" y="0"/>
                    <a:pt x="6139180" y="6350"/>
                  </a:cubicBezTo>
                  <a:cubicBezTo>
                    <a:pt x="4053840" y="36830"/>
                    <a:pt x="2157730" y="1490980"/>
                    <a:pt x="1289050" y="3346450"/>
                  </a:cubicBezTo>
                  <a:cubicBezTo>
                    <a:pt x="527050" y="4977130"/>
                    <a:pt x="0" y="7792720"/>
                    <a:pt x="680720" y="9457690"/>
                  </a:cubicBezTo>
                  <a:cubicBezTo>
                    <a:pt x="1360170" y="11122660"/>
                    <a:pt x="2499360" y="12005310"/>
                    <a:pt x="4248150" y="12081510"/>
                  </a:cubicBezTo>
                  <a:cubicBezTo>
                    <a:pt x="7001510" y="12400280"/>
                    <a:pt x="9088120" y="10502900"/>
                    <a:pt x="10118090" y="8309610"/>
                  </a:cubicBezTo>
                  <a:cubicBezTo>
                    <a:pt x="11148061" y="6116320"/>
                    <a:pt x="10782300" y="3361690"/>
                    <a:pt x="9215120" y="1497330"/>
                  </a:cubicBezTo>
                  <a:close/>
                </a:path>
              </a:pathLst>
            </a:custGeom>
            <a:blipFill>
              <a:blip r:embed="rId6"/>
              <a:stretch>
                <a:fillRect l="0" t="-12581" r="0" b="-38848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461375" y="625920"/>
            <a:ext cx="9022796" cy="6194513"/>
            <a:chOff x="0" y="0"/>
            <a:chExt cx="12030395" cy="825935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6220365"/>
              <a:ext cx="12030395" cy="20389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799">
                  <a:solidFill>
                    <a:srgbClr val="FFFFFF"/>
                  </a:solidFill>
                  <a:latin typeface="TT Commons Pro"/>
                </a:rPr>
                <a:t>After a two day drive along Highway 101 to see the Costal Redwoods, the immediate knowledge that more trees </a:t>
              </a:r>
            </a:p>
            <a:p>
              <a:pPr>
                <a:lnSpc>
                  <a:spcPts val="4199"/>
                </a:lnSpc>
              </a:pPr>
              <a:r>
                <a:rPr lang="en-US" sz="2799">
                  <a:solidFill>
                    <a:srgbClr val="FFFFFF"/>
                  </a:solidFill>
                  <a:latin typeface="TT Commons Pro"/>
                </a:rPr>
                <a:t>and more time in them was needed was immediate.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19050"/>
              <a:ext cx="12030395" cy="584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1519"/>
                </a:lnSpc>
              </a:pPr>
              <a:r>
                <a:rPr lang="en-US" sz="9600">
                  <a:solidFill>
                    <a:srgbClr val="FFFFFF"/>
                  </a:solidFill>
                  <a:latin typeface="Rasputin"/>
                </a:rPr>
                <a:t>Let’s see California’s  Giants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7CDB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91298" y="-1838102"/>
            <a:ext cx="13958156" cy="13434725"/>
          </a:xfrm>
          <a:custGeom>
            <a:avLst/>
            <a:gdLst/>
            <a:ahLst/>
            <a:cxnLst/>
            <a:rect r="r" b="b" t="t" l="l"/>
            <a:pathLst>
              <a:path h="13434725" w="13958156">
                <a:moveTo>
                  <a:pt x="0" y="0"/>
                </a:moveTo>
                <a:lnTo>
                  <a:pt x="13958156" y="0"/>
                </a:lnTo>
                <a:lnTo>
                  <a:pt x="13958156" y="13434725"/>
                </a:lnTo>
                <a:lnTo>
                  <a:pt x="0" y="134347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392612"/>
            <a:ext cx="6910589" cy="148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519"/>
              </a:lnSpc>
            </a:pPr>
            <a:r>
              <a:rPr lang="en-US" sz="9600">
                <a:solidFill>
                  <a:srgbClr val="FFFFFF"/>
                </a:solidFill>
                <a:latin typeface="Rasputin Light"/>
              </a:rPr>
              <a:t>Agenda: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4603092">
            <a:off x="-3257890" y="-3814822"/>
            <a:ext cx="8946815" cy="14180830"/>
          </a:xfrm>
          <a:custGeom>
            <a:avLst/>
            <a:gdLst/>
            <a:ahLst/>
            <a:cxnLst/>
            <a:rect r="r" b="b" t="t" l="l"/>
            <a:pathLst>
              <a:path h="14180830" w="8946815">
                <a:moveTo>
                  <a:pt x="0" y="0"/>
                </a:moveTo>
                <a:lnTo>
                  <a:pt x="8946815" y="0"/>
                </a:lnTo>
                <a:lnTo>
                  <a:pt x="8946815" y="14180830"/>
                </a:lnTo>
                <a:lnTo>
                  <a:pt x="0" y="141808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377411" y="2405734"/>
            <a:ext cx="6910589" cy="5475532"/>
            <a:chOff x="0" y="0"/>
            <a:chExt cx="9214119" cy="730071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677504"/>
              <a:ext cx="8300476" cy="6419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799" u="sng">
                  <a:solidFill>
                    <a:srgbClr val="142414"/>
                  </a:solidFill>
                  <a:latin typeface="TT Commons Pro"/>
                  <a:hlinkClick r:id="rId6" action="ppaction://hlinksldjump"/>
                </a:rPr>
                <a:t>The Trees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21730" y="4170277"/>
              <a:ext cx="8300476" cy="6419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799">
                  <a:solidFill>
                    <a:srgbClr val="142414"/>
                  </a:solidFill>
                  <a:latin typeface="TT Commons Pro"/>
                </a:rPr>
                <a:t>Monthly Temperatures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923890"/>
              <a:ext cx="8300476" cy="6419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799">
                  <a:solidFill>
                    <a:srgbClr val="142414"/>
                  </a:solidFill>
                  <a:latin typeface="TT Commons Pro"/>
                </a:rPr>
                <a:t>Visitor Numbers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21730" y="5416664"/>
              <a:ext cx="8300476" cy="6419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799">
                  <a:solidFill>
                    <a:srgbClr val="142414"/>
                  </a:solidFill>
                  <a:latin typeface="TT Commons Pro"/>
                </a:rPr>
                <a:t>Monthly Precipitation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95250"/>
              <a:ext cx="9214119" cy="10094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300"/>
                </a:lnSpc>
              </a:pPr>
              <a:r>
                <a:rPr lang="en-US" sz="4500">
                  <a:solidFill>
                    <a:srgbClr val="142414"/>
                  </a:solidFill>
                  <a:latin typeface="Rasputin Light"/>
                </a:rPr>
                <a:t>Topics Covered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42594" y="6658724"/>
              <a:ext cx="8300476" cy="6419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799">
                  <a:solidFill>
                    <a:srgbClr val="142414"/>
                  </a:solidFill>
                  <a:latin typeface="TT Commons Pro"/>
                </a:rPr>
                <a:t>Challenges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-10800000">
            <a:off x="8689337" y="-4684681"/>
            <a:ext cx="8946815" cy="14180830"/>
          </a:xfrm>
          <a:custGeom>
            <a:avLst/>
            <a:gdLst/>
            <a:ahLst/>
            <a:cxnLst/>
            <a:rect r="r" b="b" t="t" l="l"/>
            <a:pathLst>
              <a:path h="14180830" w="8946815">
                <a:moveTo>
                  <a:pt x="0" y="0"/>
                </a:moveTo>
                <a:lnTo>
                  <a:pt x="8946815" y="0"/>
                </a:lnTo>
                <a:lnTo>
                  <a:pt x="8946815" y="14180830"/>
                </a:lnTo>
                <a:lnTo>
                  <a:pt x="0" y="141808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F67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>
              <a:hlinkClick action="ppaction://media"/>
            </p:cNvPr>
            <p:cNvPicPr>
              <a:picLocks noChangeAspect="true"/>
            </p:cNvPicPr>
            <p:nvPr>
              <a:videoFile r:link="rId4"/>
              <p:extLst>
                <p:ext uri="{DAA4B4D4-6D71-4841-9C94-3DE7FCFB9230}">
                  <p14:media xmlns:p14="http://schemas.microsoft.com/office/powerpoint/2010/main" r:embed="rId5"/>
                </p:ext>
              </p:extLst>
            </p:nvPr>
          </p:nvPicPr>
          <p:blipFill>
            <a:blip r:embed="rId3"/>
            <a:srcRect l="0" t="34179" r="0" b="34179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7CDB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16209">
            <a:off x="-890667" y="4921459"/>
            <a:ext cx="8901994" cy="10457555"/>
          </a:xfrm>
          <a:custGeom>
            <a:avLst/>
            <a:gdLst/>
            <a:ahLst/>
            <a:cxnLst/>
            <a:rect r="r" b="b" t="t" l="l"/>
            <a:pathLst>
              <a:path h="10457555" w="8901994">
                <a:moveTo>
                  <a:pt x="0" y="0"/>
                </a:moveTo>
                <a:lnTo>
                  <a:pt x="8901993" y="0"/>
                </a:lnTo>
                <a:lnTo>
                  <a:pt x="8901993" y="10457555"/>
                </a:lnTo>
                <a:lnTo>
                  <a:pt x="0" y="104575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62409">
            <a:off x="12992700" y="-3537343"/>
            <a:ext cx="8901994" cy="10457555"/>
          </a:xfrm>
          <a:custGeom>
            <a:avLst/>
            <a:gdLst/>
            <a:ahLst/>
            <a:cxnLst/>
            <a:rect r="r" b="b" t="t" l="l"/>
            <a:pathLst>
              <a:path h="10457555" w="8901994">
                <a:moveTo>
                  <a:pt x="0" y="0"/>
                </a:moveTo>
                <a:lnTo>
                  <a:pt x="8901994" y="0"/>
                </a:lnTo>
                <a:lnTo>
                  <a:pt x="8901994" y="10457555"/>
                </a:lnTo>
                <a:lnTo>
                  <a:pt x="0" y="104575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1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840440" y="1771018"/>
            <a:ext cx="8609074" cy="6718388"/>
            <a:chOff x="0" y="0"/>
            <a:chExt cx="11478765" cy="895785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220365"/>
              <a:ext cx="8300476" cy="27374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799">
                  <a:solidFill>
                    <a:srgbClr val="142414"/>
                  </a:solidFill>
                  <a:latin typeface="TT Commons Pro"/>
                </a:rPr>
                <a:t>Giant Sequoias - Larger by volume &amp; interior of state</a:t>
              </a:r>
            </a:p>
            <a:p>
              <a:pPr>
                <a:lnSpc>
                  <a:spcPts val="4199"/>
                </a:lnSpc>
              </a:pPr>
            </a:p>
            <a:p>
              <a:pPr>
                <a:lnSpc>
                  <a:spcPts val="4199"/>
                </a:lnSpc>
              </a:pPr>
              <a:r>
                <a:rPr lang="en-US" sz="2799">
                  <a:solidFill>
                    <a:srgbClr val="142414"/>
                  </a:solidFill>
                  <a:latin typeface="TT Commons Pro"/>
                </a:rPr>
                <a:t>Coastal Redwoods - Taller and coastal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19050"/>
              <a:ext cx="11478765" cy="5848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1519"/>
                </a:lnSpc>
              </a:pPr>
              <a:r>
                <a:rPr lang="en-US" sz="9600">
                  <a:solidFill>
                    <a:srgbClr val="142414"/>
                  </a:solidFill>
                  <a:latin typeface="Rasputin"/>
                </a:rPr>
                <a:t>LETS TALK ABOUT THE TREES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90053" y="388090"/>
            <a:ext cx="8550387" cy="9510820"/>
            <a:chOff x="687070" y="247650"/>
            <a:chExt cx="11148060" cy="124002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148060" cy="12400280"/>
            </a:xfrm>
            <a:custGeom>
              <a:avLst/>
              <a:gdLst/>
              <a:ahLst/>
              <a:cxnLst/>
              <a:rect r="r" b="b" t="t" l="l"/>
              <a:pathLst>
                <a:path h="12400280" w="11148060">
                  <a:moveTo>
                    <a:pt x="9215120" y="1497330"/>
                  </a:moveTo>
                  <a:cubicBezTo>
                    <a:pt x="8773160" y="972820"/>
                    <a:pt x="8234680" y="508000"/>
                    <a:pt x="7590790" y="252730"/>
                  </a:cubicBezTo>
                  <a:cubicBezTo>
                    <a:pt x="7132320" y="71120"/>
                    <a:pt x="6633210" y="0"/>
                    <a:pt x="6139180" y="6350"/>
                  </a:cubicBezTo>
                  <a:cubicBezTo>
                    <a:pt x="4053840" y="36830"/>
                    <a:pt x="2157730" y="1490980"/>
                    <a:pt x="1289050" y="3346450"/>
                  </a:cubicBezTo>
                  <a:cubicBezTo>
                    <a:pt x="527050" y="4977130"/>
                    <a:pt x="0" y="7792720"/>
                    <a:pt x="680720" y="9457690"/>
                  </a:cubicBezTo>
                  <a:cubicBezTo>
                    <a:pt x="1360170" y="11122660"/>
                    <a:pt x="2499360" y="12005310"/>
                    <a:pt x="4248150" y="12081510"/>
                  </a:cubicBezTo>
                  <a:cubicBezTo>
                    <a:pt x="7001510" y="12400280"/>
                    <a:pt x="9088120" y="10502900"/>
                    <a:pt x="10118090" y="8309610"/>
                  </a:cubicBezTo>
                  <a:cubicBezTo>
                    <a:pt x="11148061" y="6116320"/>
                    <a:pt x="10782300" y="3361690"/>
                    <a:pt x="9215120" y="1497330"/>
                  </a:cubicBezTo>
                  <a:close/>
                </a:path>
              </a:pathLst>
            </a:custGeom>
            <a:blipFill>
              <a:blip r:embed="rId5"/>
              <a:stretch>
                <a:fillRect l="-8607" t="0" r="-8607" b="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F67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44678" y="1125267"/>
            <a:ext cx="4727831" cy="588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99"/>
              </a:lnSpc>
            </a:pPr>
            <a:r>
              <a:rPr lang="en-US" sz="6499">
                <a:solidFill>
                  <a:srgbClr val="FFFFFF"/>
                </a:solidFill>
                <a:latin typeface="Rasputin"/>
              </a:rPr>
              <a:t>What’s YOUR best time to plan a visit to the trees?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3407137" y="1560029"/>
            <a:ext cx="3589539" cy="4823792"/>
            <a:chOff x="0" y="0"/>
            <a:chExt cx="3663950" cy="49237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2"/>
              <a:stretch>
                <a:fillRect l="-608" t="0" r="-608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5F5C39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7678977" y="1560029"/>
            <a:ext cx="3589539" cy="4823792"/>
            <a:chOff x="0" y="0"/>
            <a:chExt cx="3663950" cy="49237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3"/>
              <a:stretch>
                <a:fillRect l="-17477" t="0" r="-17477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4F674F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-4067511" y="6621817"/>
            <a:ext cx="8857785" cy="8525618"/>
          </a:xfrm>
          <a:custGeom>
            <a:avLst/>
            <a:gdLst/>
            <a:ahLst/>
            <a:cxnLst/>
            <a:rect r="r" b="b" t="t" l="l"/>
            <a:pathLst>
              <a:path h="8525618" w="8857785">
                <a:moveTo>
                  <a:pt x="0" y="0"/>
                </a:moveTo>
                <a:lnTo>
                  <a:pt x="8857785" y="0"/>
                </a:lnTo>
                <a:lnTo>
                  <a:pt x="8857785" y="8525618"/>
                </a:lnTo>
                <a:lnTo>
                  <a:pt x="0" y="85256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1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8743839">
            <a:off x="-2596254" y="4920069"/>
            <a:ext cx="5915271" cy="9375789"/>
          </a:xfrm>
          <a:custGeom>
            <a:avLst/>
            <a:gdLst/>
            <a:ahLst/>
            <a:cxnLst/>
            <a:rect r="r" b="b" t="t" l="l"/>
            <a:pathLst>
              <a:path h="9375789" w="5915271">
                <a:moveTo>
                  <a:pt x="0" y="0"/>
                </a:moveTo>
                <a:lnTo>
                  <a:pt x="5915271" y="0"/>
                </a:lnTo>
                <a:lnTo>
                  <a:pt x="5915271" y="9375789"/>
                </a:lnTo>
                <a:lnTo>
                  <a:pt x="0" y="93757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3144512" y="6809245"/>
            <a:ext cx="4114788" cy="2449055"/>
            <a:chOff x="0" y="0"/>
            <a:chExt cx="5486384" cy="326540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927416"/>
              <a:ext cx="5486384" cy="13379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108"/>
                </a:lnSpc>
              </a:pPr>
              <a:r>
                <a:rPr lang="en-US" sz="2738">
                  <a:solidFill>
                    <a:srgbClr val="FFFFFF"/>
                  </a:solidFill>
                  <a:latin typeface="TT Commons Pro"/>
                </a:rPr>
                <a:t>what time of year has the best weather for you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47625"/>
              <a:ext cx="5486384" cy="15600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44"/>
                </a:lnSpc>
              </a:pPr>
              <a:r>
                <a:rPr lang="en-US" sz="3572">
                  <a:solidFill>
                    <a:srgbClr val="FFFFFF"/>
                  </a:solidFill>
                  <a:latin typeface="Rasputin Light"/>
                </a:rPr>
                <a:t>Weather Watching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416353" y="6809245"/>
            <a:ext cx="4114788" cy="2449055"/>
            <a:chOff x="0" y="0"/>
            <a:chExt cx="5486384" cy="3265407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1927416"/>
              <a:ext cx="5486384" cy="13379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108"/>
                </a:lnSpc>
              </a:pPr>
              <a:r>
                <a:rPr lang="en-US" sz="2738">
                  <a:solidFill>
                    <a:srgbClr val="FFFFFF"/>
                  </a:solidFill>
                  <a:latin typeface="TT Commons Pro"/>
                </a:rPr>
                <a:t>when are parks the busiest, what parks are the busiest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47625"/>
              <a:ext cx="5486384" cy="15600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44"/>
                </a:lnSpc>
              </a:pPr>
              <a:r>
                <a:rPr lang="en-US" sz="3572">
                  <a:solidFill>
                    <a:srgbClr val="FFFFFF"/>
                  </a:solidFill>
                  <a:latin typeface="Rasputin Light"/>
                </a:rPr>
                <a:t>Park Visitor Numbers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F67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067511" y="6621817"/>
            <a:ext cx="8857785" cy="8525618"/>
          </a:xfrm>
          <a:custGeom>
            <a:avLst/>
            <a:gdLst/>
            <a:ahLst/>
            <a:cxnLst/>
            <a:rect r="r" b="b" t="t" l="l"/>
            <a:pathLst>
              <a:path h="8525618" w="8857785">
                <a:moveTo>
                  <a:pt x="0" y="0"/>
                </a:moveTo>
                <a:lnTo>
                  <a:pt x="8857785" y="0"/>
                </a:lnTo>
                <a:lnTo>
                  <a:pt x="8857785" y="8525618"/>
                </a:lnTo>
                <a:lnTo>
                  <a:pt x="0" y="85256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743839">
            <a:off x="-2596254" y="4920069"/>
            <a:ext cx="5915271" cy="9375789"/>
          </a:xfrm>
          <a:custGeom>
            <a:avLst/>
            <a:gdLst/>
            <a:ahLst/>
            <a:cxnLst/>
            <a:rect r="r" b="b" t="t" l="l"/>
            <a:pathLst>
              <a:path h="9375789" w="5915271">
                <a:moveTo>
                  <a:pt x="0" y="0"/>
                </a:moveTo>
                <a:lnTo>
                  <a:pt x="5915271" y="0"/>
                </a:lnTo>
                <a:lnTo>
                  <a:pt x="5915271" y="9375789"/>
                </a:lnTo>
                <a:lnTo>
                  <a:pt x="0" y="93757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132030" y="3334879"/>
            <a:ext cx="5246370" cy="5034990"/>
            <a:chOff x="0" y="0"/>
            <a:chExt cx="812800" cy="78005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780052"/>
            </a:xfrm>
            <a:custGeom>
              <a:avLst/>
              <a:gdLst/>
              <a:ahLst/>
              <a:cxnLst/>
              <a:rect r="r" b="b" t="t" l="l"/>
              <a:pathLst>
                <a:path h="780052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46111"/>
                  </a:lnTo>
                  <a:cubicBezTo>
                    <a:pt x="812800" y="764856"/>
                    <a:pt x="797604" y="780052"/>
                    <a:pt x="778860" y="780052"/>
                  </a:cubicBezTo>
                  <a:lnTo>
                    <a:pt x="33940" y="780052"/>
                  </a:lnTo>
                  <a:cubicBezTo>
                    <a:pt x="24939" y="780052"/>
                    <a:pt x="16306" y="776476"/>
                    <a:pt x="9941" y="770111"/>
                  </a:cubicBezTo>
                  <a:cubicBezTo>
                    <a:pt x="3576" y="763746"/>
                    <a:pt x="0" y="755113"/>
                    <a:pt x="0" y="746111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35176" r="0" b="-64564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42875" y="8138163"/>
            <a:ext cx="1546999" cy="2049774"/>
          </a:xfrm>
          <a:custGeom>
            <a:avLst/>
            <a:gdLst/>
            <a:ahLst/>
            <a:cxnLst/>
            <a:rect r="r" b="b" t="t" l="l"/>
            <a:pathLst>
              <a:path h="2049774" w="1546999">
                <a:moveTo>
                  <a:pt x="0" y="0"/>
                </a:moveTo>
                <a:lnTo>
                  <a:pt x="1546999" y="0"/>
                </a:lnTo>
                <a:lnTo>
                  <a:pt x="1546999" y="2049774"/>
                </a:lnTo>
                <a:lnTo>
                  <a:pt x="0" y="20497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51459" y="1058592"/>
            <a:ext cx="4727831" cy="300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19"/>
              </a:lnSpc>
            </a:pPr>
            <a:r>
              <a:rPr lang="en-US" sz="6599">
                <a:solidFill>
                  <a:srgbClr val="FFFFFF"/>
                </a:solidFill>
                <a:latin typeface="Rasputin"/>
              </a:rPr>
              <a:t>When</a:t>
            </a:r>
          </a:p>
          <a:p>
            <a:pPr>
              <a:lnSpc>
                <a:spcPts val="7919"/>
              </a:lnSpc>
            </a:pPr>
            <a:r>
              <a:rPr lang="en-US" sz="6599">
                <a:solidFill>
                  <a:srgbClr val="FFFFFF"/>
                </a:solidFill>
                <a:latin typeface="Rasputin"/>
              </a:rPr>
              <a:t>and Where do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3804005" y="640168"/>
            <a:ext cx="3455295" cy="2494685"/>
            <a:chOff x="0" y="0"/>
            <a:chExt cx="4607060" cy="332624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623812"/>
              <a:ext cx="4607060" cy="1702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450"/>
                </a:lnSpc>
              </a:pPr>
              <a:r>
                <a:rPr lang="en-US" sz="2300">
                  <a:solidFill>
                    <a:srgbClr val="FFFFFF"/>
                  </a:solidFill>
                  <a:latin typeface="TT Commons Pro"/>
                </a:rPr>
                <a:t>I am okay with any amount of rain, and temperatures between 50-70.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47625"/>
              <a:ext cx="4607060" cy="1317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>
                  <a:solidFill>
                    <a:srgbClr val="FFFFFF"/>
                  </a:solidFill>
                  <a:latin typeface="Rasputin Light"/>
                </a:rPr>
                <a:t>Weather Watching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251130" y="640168"/>
            <a:ext cx="3455295" cy="2494685"/>
            <a:chOff x="0" y="0"/>
            <a:chExt cx="4607060" cy="332624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623812"/>
              <a:ext cx="4607060" cy="1702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450"/>
                </a:lnSpc>
              </a:pPr>
              <a:r>
                <a:rPr lang="en-US" sz="2300">
                  <a:solidFill>
                    <a:srgbClr val="FFFFFF"/>
                  </a:solidFill>
                  <a:latin typeface="TT Commons Pro"/>
                </a:rPr>
                <a:t>I am people averse, so September numbers work for my anxiety.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47625"/>
              <a:ext cx="4607060" cy="1317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sz="3000">
                  <a:solidFill>
                    <a:srgbClr val="FFFFFF"/>
                  </a:solidFill>
                  <a:latin typeface="Rasputin Light"/>
                </a:rPr>
                <a:t>Park Visitor Numbers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3639225" y="6234113"/>
            <a:ext cx="5080131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19"/>
              </a:lnSpc>
            </a:pPr>
            <a:r>
              <a:rPr lang="en-US" sz="6599">
                <a:solidFill>
                  <a:srgbClr val="FFFFFF"/>
                </a:solidFill>
                <a:latin typeface="Rasputin"/>
              </a:rPr>
              <a:t>go to next...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91287" y="4033837"/>
            <a:ext cx="4727831" cy="220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397"/>
              </a:lnSpc>
            </a:pPr>
            <a:r>
              <a:rPr lang="en-US" sz="14498">
                <a:solidFill>
                  <a:srgbClr val="FFFFFF"/>
                </a:solidFill>
                <a:latin typeface="Rasputin"/>
              </a:rPr>
              <a:t>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251130" y="8629650"/>
            <a:ext cx="9008170" cy="13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sz="5000">
                <a:solidFill>
                  <a:srgbClr val="FFFFFF"/>
                </a:solidFill>
                <a:latin typeface="Rasputin Bold"/>
              </a:rPr>
              <a:t>King’s Canyon &amp; Sequoia </a:t>
            </a:r>
          </a:p>
          <a:p>
            <a:pPr algn="ctr">
              <a:lnSpc>
                <a:spcPts val="5000"/>
              </a:lnSpc>
            </a:pPr>
            <a:r>
              <a:rPr lang="en-US" sz="5000">
                <a:solidFill>
                  <a:srgbClr val="FFFFFF"/>
                </a:solidFill>
                <a:latin typeface="Rasputin Bold"/>
              </a:rPr>
              <a:t>National Parks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7CDB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91298" y="-1838102"/>
            <a:ext cx="13958156" cy="13434725"/>
          </a:xfrm>
          <a:custGeom>
            <a:avLst/>
            <a:gdLst/>
            <a:ahLst/>
            <a:cxnLst/>
            <a:rect r="r" b="b" t="t" l="l"/>
            <a:pathLst>
              <a:path h="13434725" w="13958156">
                <a:moveTo>
                  <a:pt x="0" y="0"/>
                </a:moveTo>
                <a:lnTo>
                  <a:pt x="13958156" y="0"/>
                </a:lnTo>
                <a:lnTo>
                  <a:pt x="13958156" y="13434725"/>
                </a:lnTo>
                <a:lnTo>
                  <a:pt x="0" y="134347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005215">
            <a:off x="7503112" y="3339439"/>
            <a:ext cx="8946815" cy="14180830"/>
          </a:xfrm>
          <a:custGeom>
            <a:avLst/>
            <a:gdLst/>
            <a:ahLst/>
            <a:cxnLst/>
            <a:rect r="r" b="b" t="t" l="l"/>
            <a:pathLst>
              <a:path h="14180830" w="8946815">
                <a:moveTo>
                  <a:pt x="0" y="0"/>
                </a:moveTo>
                <a:lnTo>
                  <a:pt x="8946814" y="0"/>
                </a:lnTo>
                <a:lnTo>
                  <a:pt x="8946814" y="14180830"/>
                </a:lnTo>
                <a:lnTo>
                  <a:pt x="0" y="141808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392612"/>
            <a:ext cx="7086739" cy="148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519"/>
              </a:lnSpc>
            </a:pPr>
            <a:r>
              <a:rPr lang="en-US" sz="9600">
                <a:solidFill>
                  <a:srgbClr val="FFFFFF"/>
                </a:solidFill>
                <a:latin typeface="Rasputin Light"/>
              </a:rPr>
              <a:t>Challenges: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790618" y="3043417"/>
            <a:ext cx="6225357" cy="1173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z="3199">
                <a:solidFill>
                  <a:srgbClr val="142414"/>
                </a:solidFill>
                <a:latin typeface="TT Commons Pro"/>
              </a:rPr>
              <a:t>Secondary data sourcing and formatting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90618" y="5780088"/>
            <a:ext cx="6225357" cy="573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z="3199">
                <a:solidFill>
                  <a:srgbClr val="142414"/>
                </a:solidFill>
                <a:latin typeface="TT Commons Pro"/>
              </a:rPr>
              <a:t>Webscraping Impossibilties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90618" y="4712197"/>
            <a:ext cx="6225357" cy="573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z="3199">
                <a:solidFill>
                  <a:srgbClr val="142414"/>
                </a:solidFill>
                <a:latin typeface="TT Commons Pro"/>
              </a:rPr>
              <a:t>Reliable secondary information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F67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6609" y="7677150"/>
            <a:ext cx="9650597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Rasputin Light"/>
              </a:rPr>
              <a:t>Pick a season to walk among the California giants, and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582520" y="9036670"/>
            <a:ext cx="12002662" cy="1165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1"/>
              </a:lnSpc>
            </a:pPr>
            <a:r>
              <a:rPr lang="en-US" sz="8001">
                <a:solidFill>
                  <a:srgbClr val="FFFFFF"/>
                </a:solidFill>
                <a:latin typeface="Rasputin Light"/>
              </a:rPr>
              <a:t>enjoy the breeze.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2284790" y="-3746425"/>
            <a:ext cx="8857785" cy="8525618"/>
          </a:xfrm>
          <a:custGeom>
            <a:avLst/>
            <a:gdLst/>
            <a:ahLst/>
            <a:cxnLst/>
            <a:rect r="r" b="b" t="t" l="l"/>
            <a:pathLst>
              <a:path h="8525618" w="8857785">
                <a:moveTo>
                  <a:pt x="0" y="0"/>
                </a:moveTo>
                <a:lnTo>
                  <a:pt x="8857785" y="0"/>
                </a:lnTo>
                <a:lnTo>
                  <a:pt x="8857785" y="8525618"/>
                </a:lnTo>
                <a:lnTo>
                  <a:pt x="0" y="85256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653687">
            <a:off x="10377884" y="4249914"/>
            <a:ext cx="9957653" cy="8663158"/>
          </a:xfrm>
          <a:custGeom>
            <a:avLst/>
            <a:gdLst/>
            <a:ahLst/>
            <a:cxnLst/>
            <a:rect r="r" b="b" t="t" l="l"/>
            <a:pathLst>
              <a:path h="8663158" w="9957653">
                <a:moveTo>
                  <a:pt x="0" y="0"/>
                </a:moveTo>
                <a:lnTo>
                  <a:pt x="9957653" y="0"/>
                </a:lnTo>
                <a:lnTo>
                  <a:pt x="9957653" y="8663158"/>
                </a:lnTo>
                <a:lnTo>
                  <a:pt x="0" y="86631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1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4726396">
            <a:off x="1565829" y="-4045273"/>
            <a:ext cx="5318268" cy="8429531"/>
          </a:xfrm>
          <a:custGeom>
            <a:avLst/>
            <a:gdLst/>
            <a:ahLst/>
            <a:cxnLst/>
            <a:rect r="r" b="b" t="t" l="l"/>
            <a:pathLst>
              <a:path h="8429531" w="5318268">
                <a:moveTo>
                  <a:pt x="0" y="0"/>
                </a:moveTo>
                <a:lnTo>
                  <a:pt x="5318268" y="0"/>
                </a:lnTo>
                <a:lnTo>
                  <a:pt x="5318268" y="8429531"/>
                </a:lnTo>
                <a:lnTo>
                  <a:pt x="0" y="8429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045464">
            <a:off x="10933998" y="2120043"/>
            <a:ext cx="5489002" cy="8700148"/>
          </a:xfrm>
          <a:custGeom>
            <a:avLst/>
            <a:gdLst/>
            <a:ahLst/>
            <a:cxnLst/>
            <a:rect r="r" b="b" t="t" l="l"/>
            <a:pathLst>
              <a:path h="8700148" w="5489002">
                <a:moveTo>
                  <a:pt x="0" y="0"/>
                </a:moveTo>
                <a:lnTo>
                  <a:pt x="5489003" y="0"/>
                </a:lnTo>
                <a:lnTo>
                  <a:pt x="5489003" y="8700148"/>
                </a:lnTo>
                <a:lnTo>
                  <a:pt x="0" y="870014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514350" y="516384"/>
            <a:ext cx="17259300" cy="7064075"/>
            <a:chOff x="0" y="0"/>
            <a:chExt cx="23012400" cy="9418767"/>
          </a:xfrm>
        </p:grpSpPr>
        <p:pic>
          <p:nvPicPr>
            <p:cNvPr name="Picture 9" id="9">
              <a:hlinkClick action="ppaction://media"/>
            </p:cNvPr>
            <p:cNvPicPr>
              <a:picLocks noChangeAspect="true"/>
            </p:cNvPicPr>
            <p:nvPr>
              <a:videoFile r:link="rId9"/>
              <p:extLst>
                <p:ext uri="{DAA4B4D4-6D71-4841-9C94-3DE7FCFB9230}">
                  <p14:media xmlns:p14="http://schemas.microsoft.com/office/powerpoint/2010/main" r:embed="rId10"/>
                </p:ext>
              </p:extLst>
            </p:nvPr>
          </p:nvPicPr>
          <p:blipFill>
            <a:blip r:embed="rId8"/>
            <a:srcRect l="0" t="38488" r="0" b="38488"/>
            <a:stretch>
              <a:fillRect/>
            </a:stretch>
          </p:blipFill>
          <p:spPr>
            <a:xfrm flipH="false" flipV="false">
              <a:off x="0" y="0"/>
              <a:ext cx="23012400" cy="9418767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DAF2_JS-b5A</dc:identifier>
  <dcterms:modified xsi:type="dcterms:W3CDTF">2011-08-01T06:04:30Z</dcterms:modified>
  <cp:revision>1</cp:revision>
  <dc:title>I Like Big Trees</dc:title>
</cp:coreProperties>
</file>

<file path=docProps/thumbnail.jpeg>
</file>